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  <p:embeddedFont>
      <p:font typeface="Source Sans Pr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11" Type="http://schemas.openxmlformats.org/officeDocument/2006/relationships/slide" Target="slides/slide6.xml"/><Relationship Id="rId22" Type="http://schemas.openxmlformats.org/officeDocument/2006/relationships/font" Target="fonts/SourceSansPro-bold.fntdata"/><Relationship Id="rId10" Type="http://schemas.openxmlformats.org/officeDocument/2006/relationships/slide" Target="slides/slide5.xml"/><Relationship Id="rId21" Type="http://schemas.openxmlformats.org/officeDocument/2006/relationships/font" Target="fonts/SourceSansPro-regular.fntdata"/><Relationship Id="rId13" Type="http://schemas.openxmlformats.org/officeDocument/2006/relationships/slide" Target="slides/slide8.xml"/><Relationship Id="rId24" Type="http://schemas.openxmlformats.org/officeDocument/2006/relationships/font" Target="fonts/SourceSansPro-boldItalic.fntdata"/><Relationship Id="rId12" Type="http://schemas.openxmlformats.org/officeDocument/2006/relationships/slide" Target="slides/slide7.xml"/><Relationship Id="rId23" Type="http://schemas.openxmlformats.org/officeDocument/2006/relationships/font" Target="fonts/SourceSansPr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italic.fntdata"/><Relationship Id="rId6" Type="http://schemas.openxmlformats.org/officeDocument/2006/relationships/slide" Target="slides/slide1.xml"/><Relationship Id="rId18" Type="http://schemas.openxmlformats.org/officeDocument/2006/relationships/font" Target="fonts/Raleway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6a49893df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6a49893d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6a49893df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6a49893d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6a49893d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6a49893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6a49893d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6a49893d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f2cb866bb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f2cb866bb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f2cb866bb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f2cb866bb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6a49893d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6a49893d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e3d013f1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ce3d013f1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6a49893d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6a49893d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6a49893d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6a49893d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2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2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SU Title and body layout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1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1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5" name="Google Shape;45;p10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6" name="Google Shape;46;p1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Target Detection Using Algorithmic Matter</a:t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Rebecca Martin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99075"/>
            <a:ext cx="9144000" cy="254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Work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Extension of Current Approach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 in third state to differentiate communication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 parallelization to enable testing on larger graphs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Formally derive bound on solution run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Approach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Policy-based solutions make infeasible assumptions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Leave markers in environment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Chemical presence could be used as trail signs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pic>
        <p:nvPicPr>
          <p:cNvPr id="134" name="Google Shape;13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99075"/>
            <a:ext cx="9144000" cy="254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Introduction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75450"/>
            <a:ext cx="8520600" cy="3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Algorithmic matter are systems of simple particles that work together to achieve complex tasks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Syncells are micro-scale robots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Limited computation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O(n) memory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Target Detection and Convergence Problem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Applications in medicine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Related Work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Multi-agent Markov Decision Process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Approximate Bayesian filter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Relies on communication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Could withstand noise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Makes assumptions about how often particles encounter each other</a:t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 b="0" l="622" r="622" t="0"/>
          <a:stretch/>
        </p:blipFill>
        <p:spPr>
          <a:xfrm>
            <a:off x="5353125" y="2644650"/>
            <a:ext cx="3327925" cy="18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900"/>
              <a:t>Given a graph with </a:t>
            </a:r>
            <a:r>
              <a:rPr i="1" lang="en" sz="1900"/>
              <a:t>n</a:t>
            </a:r>
            <a:r>
              <a:rPr lang="en" sz="1900"/>
              <a:t> vertices, one target edge, and </a:t>
            </a:r>
            <a:r>
              <a:rPr i="1" lang="en" sz="1900"/>
              <a:t>f(n)</a:t>
            </a:r>
            <a:r>
              <a:rPr lang="en" sz="1900"/>
              <a:t> particles, an algorithm solves an instance of the Target Detection and Convergence Problem if it causes at least 80% of the particles to discover the target within </a:t>
            </a:r>
            <a:r>
              <a:rPr i="1" lang="en" sz="1900"/>
              <a:t>O(n</a:t>
            </a:r>
            <a:r>
              <a:rPr baseline="30000" i="1" lang="en" sz="1900"/>
              <a:t>2</a:t>
            </a:r>
            <a:r>
              <a:rPr i="1" lang="en" sz="1900"/>
              <a:t>)</a:t>
            </a:r>
            <a:r>
              <a:rPr lang="en" sz="1900"/>
              <a:t> timesteps, while taking into account the limited computation and memory constraints of Syncells.  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Environment graph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Strongly connected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Random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Directed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Particle capabilities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control direction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Spatial awareness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generate random numbers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communicate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Algorithm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Random mode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Move randomly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 policy to keep record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Success bit: 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Policy mode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Move according to policy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Success bit: 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Counter can never reach 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Must be at same node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One particle must be successful</a:t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8863" y="1417638"/>
            <a:ext cx="3476625" cy="288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Communication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Successful particle shares policy with unsuccessful particle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both successful, receiver and transmitter chosen at random</a:t>
            </a:r>
            <a:endParaRPr/>
          </a:p>
        </p:txBody>
      </p:sp>
      <p:pic>
        <p:nvPicPr>
          <p:cNvPr id="103" name="Google Shape;10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2300" y="2192613"/>
            <a:ext cx="2399050" cy="2376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/>
          <p:nvPr/>
        </p:nvSpPr>
        <p:spPr>
          <a:xfrm>
            <a:off x="4319850" y="3443975"/>
            <a:ext cx="504300" cy="24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 rotWithShape="1">
          <a:blip r:embed="rId4">
            <a:alphaModFix/>
          </a:blip>
          <a:srcRect b="0" l="2088" r="2098" t="0"/>
          <a:stretch/>
        </p:blipFill>
        <p:spPr>
          <a:xfrm>
            <a:off x="1792650" y="2192575"/>
            <a:ext cx="2399050" cy="237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Experiments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External tool: graph-tool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Varying particle count as a function of graph size 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log(n)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nlog(n)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</a:t>
            </a:r>
            <a:r>
              <a:rPr baseline="30000" lang="en"/>
              <a:t>2</a:t>
            </a:r>
            <a:endParaRPr/>
          </a:p>
        </p:txBody>
      </p:sp>
      <p:sp>
        <p:nvSpPr>
          <p:cNvPr id="112" name="Google Shape;112;p21"/>
          <p:cNvSpPr/>
          <p:nvPr/>
        </p:nvSpPr>
        <p:spPr>
          <a:xfrm>
            <a:off x="5433075" y="3264300"/>
            <a:ext cx="504300" cy="247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21"/>
          <p:cNvPicPr preferRelativeResize="0"/>
          <p:nvPr/>
        </p:nvPicPr>
        <p:blipFill rotWithShape="1">
          <a:blip r:embed="rId3">
            <a:alphaModFix/>
          </a:blip>
          <a:srcRect b="0" l="0" r="0" t="3175"/>
          <a:stretch/>
        </p:blipFill>
        <p:spPr>
          <a:xfrm>
            <a:off x="2947168" y="1999875"/>
            <a:ext cx="2438382" cy="256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4900" y="1999875"/>
            <a:ext cx="2470476" cy="256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11700" y="1152475"/>
            <a:ext cx="8485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Recorded the distribution of target discovery times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Left is without communication, Right is with communication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2"/>
          <p:cNvPicPr preferRelativeResize="0"/>
          <p:nvPr/>
        </p:nvPicPr>
        <p:blipFill rotWithShape="1">
          <a:blip r:embed="rId3">
            <a:alphaModFix/>
          </a:blip>
          <a:srcRect b="0" l="4220" r="4220" t="4952"/>
          <a:stretch/>
        </p:blipFill>
        <p:spPr>
          <a:xfrm>
            <a:off x="558775" y="1925009"/>
            <a:ext cx="4260300" cy="2624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2"/>
          <p:cNvPicPr preferRelativeResize="0"/>
          <p:nvPr/>
        </p:nvPicPr>
        <p:blipFill rotWithShape="1">
          <a:blip r:embed="rId4">
            <a:alphaModFix/>
          </a:blip>
          <a:srcRect b="0" l="0" r="2685" t="5105"/>
          <a:stretch/>
        </p:blipFill>
        <p:spPr>
          <a:xfrm>
            <a:off x="4946812" y="1925000"/>
            <a:ext cx="3588338" cy="26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